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58" r:id="rId4"/>
    <p:sldId id="263" r:id="rId5"/>
    <p:sldId id="259" r:id="rId6"/>
    <p:sldId id="264" r:id="rId7"/>
    <p:sldId id="265" r:id="rId8"/>
    <p:sldId id="266" r:id="rId9"/>
    <p:sldId id="280" r:id="rId10"/>
    <p:sldId id="279" r:id="rId11"/>
    <p:sldId id="267" r:id="rId12"/>
    <p:sldId id="260" r:id="rId13"/>
    <p:sldId id="281" r:id="rId14"/>
    <p:sldId id="282" r:id="rId15"/>
    <p:sldId id="283" r:id="rId16"/>
    <p:sldId id="284" r:id="rId17"/>
    <p:sldId id="268" r:id="rId18"/>
    <p:sldId id="269" r:id="rId19"/>
    <p:sldId id="270" r:id="rId20"/>
    <p:sldId id="271" r:id="rId21"/>
    <p:sldId id="275" r:id="rId22"/>
    <p:sldId id="276" r:id="rId23"/>
    <p:sldId id="277" r:id="rId24"/>
    <p:sldId id="274" r:id="rId25"/>
    <p:sldId id="273" r:id="rId26"/>
    <p:sldId id="272" r:id="rId27"/>
    <p:sldId id="27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82558"/>
  </p:normalViewPr>
  <p:slideViewPr>
    <p:cSldViewPr snapToGrid="0" snapToObjects="1">
      <p:cViewPr>
        <p:scale>
          <a:sx n="91" d="100"/>
          <a:sy n="91" d="100"/>
        </p:scale>
        <p:origin x="17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3C077-6546-624B-B229-CDD9A3D0D9CA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5609C-35BB-A744-991F-09E136252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6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5/03/push-notifications-on-the-open-web?hl=ko" TargetMode="External"/><Relationship Id="rId7" Type="http://schemas.openxmlformats.org/officeDocument/2006/relationships/hyperlink" Target="https://developer.microsoft.com/en-us/microsoft-edge/platform/status/serviceworker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rac.webkit.org/wiki/FiveYearPlanFall2015" TargetMode="External"/><Relationship Id="rId5" Type="http://schemas.openxmlformats.org/officeDocument/2006/relationships/hyperlink" Target="https://jakearchibald.github.io/isserviceworkerready/" TargetMode="External"/><Relationship Id="rId4" Type="http://schemas.openxmlformats.org/officeDocument/2006/relationships/hyperlink" Target="https://developers.google.com/web/updates/2015/12/background-sync?hl=ko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61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--shell-file 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html_template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shell_minimal.html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지정했습니다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예제는 예제를 실행할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데 사용할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템플릿의 경로를 제공합니다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dirty="0"/>
              <a:t>NO_EXIT_RUNTIME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컴파일 할 필요가 있다는 것을 기억하십시오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" dirty="0"/>
              <a:t>main()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종료 될 때 런타임이 종료 될 것입니다</a:t>
            </a:r>
            <a:endParaRPr lang="en-US" altLang="k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1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8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‘프로그레시브 웹 앱스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(Progressive Web Apps. PWA)’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구글 크롬 엔지니어 알렉스 러셀이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고안한 개념으로 알려졌다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앱 수준으로 점진적으로 발전해 나가는 웹을 지향한다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궁극적으로는 앱 수준과 같은 사용자 경험을 웹에서 제공하는 것이 목적이다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2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모바일을 중심으로 하는 인터넷 서비스가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발달해서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모바일 웹과 모바일 앱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응용프로그램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중심으로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웹은 확장에 유리하다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앱을 설치하려면 스토어에 들어가서 앱을 내려받는 지난한 과정을 거쳐야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굳이 앱을 별도로 설치할 필요가 있을까’라는 생각의 허들도 넘어야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비해 모바일 웹은 웹주소만 있으면 누구나 접근해서 사용할 수 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스마트폰의 저장공간을 잡아먹는 것도 아니다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플랫폼을 통해서 홍보도 진행할 수 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모바일 웹은 사용자를 묶어두기 어렵다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 가기는 쉽지만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즐겨찾기나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북마크를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통하지 않는 이상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반복해 찾아가게 만들기 어렵다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앱은 사용자를 묶어두는 데 좀 더 유리한데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필요할 때마다 푸시 알림을 보내는 형식으로 사용자에게 ‘이 앱을 사용하라’는 주문을 끊임없이 넣을 수 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매끄러운 사용자 경험을 제공하는 것도 장점이다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웹과 앱의 장점을 모두 취하고자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본질은 ‘웹’이다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‘앱 같은 웹’을 지향한다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스마트폰 초창기에도 ‘웹앱’이라는 개념은 있었지만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 이름에서 알 수 있듯 더 진보한 개념이다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정말 ‘네이티브 앱’에 가까운 경험을 제공하는 웹을 목표로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‘서비스 작업자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(service worker)’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불리는 새로운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활용해 웹앱의 중요한 부분을 캐싱하고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다음에 열 때 즉시 로딩하는 방식을 취한다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덕분에 네트워크 환경이 좋지 않아도 빠르게 구동되며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푸시 알림을 보내기도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0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 Russell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자신의 블로그에 게재한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PWA(Progressive Web Apps)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속성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(attribute)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8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기기와 해상도에 상관없어야 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Service Worker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오프라인에서도 동작할 수 있어야 함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앱처럼 반응할 수 있을 것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속도와 모델을 정의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콘텐츠를 유지할 수 있는 방법을 갖출 것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보안을 위해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동작 가능할 것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매니페스트와 서비스 워커 등록 스코프를 검색엔진에서 찾을 수 있어야 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매니페스트 및 서비스 워커 등록 범위 덕분에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식별되므로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 엔진에서 검색이 가능합니다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URL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공유 가능해야 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5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Pwa</a:t>
            </a:r>
            <a:r>
              <a:rPr lang="en-US" dirty="0"/>
              <a:t> </a:t>
            </a:r>
            <a:r>
              <a:rPr lang="ko-KR" altLang="en-US" dirty="0"/>
              <a:t>구성요소 </a:t>
            </a:r>
            <a:r>
              <a:rPr lang="en-US" altLang="ko-KR" dirty="0"/>
              <a:t>application shell, service worker, manifest</a:t>
            </a:r>
          </a:p>
          <a:p>
            <a:endParaRPr lang="en-US" dirty="0"/>
          </a:p>
          <a:p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앱의 셸은 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Web App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사용자 인터페이스를 구동하는 데 필요한 최소한의 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CSS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자바스크립트이며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안정적인 성능을 보장해주는 여러 구성 요소 중 하나입니다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앱이 빠르게 로딩 되도록 구현하기 위해서 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PWA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앱의 구성요소인 앱 셸을 서비스 워커를 사용하여 캐싱합니다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네트워크를 통해 한 번 로드되고 나면 로컬 기기에 저장된다는 의미입니다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인프라는 서비스워커를 사용하여 로컬로 캐시되므로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이후의 로드에서 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Web App</a:t>
            </a:r>
            <a:r>
              <a:rPr lang="ko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모든 것을 로드하는 대신 필요한 데이터만 검색하면 됩니다</a:t>
            </a:r>
            <a:r>
              <a:rPr lang="en-US" altLang="k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8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워커는 브라우저가 백그라운드에서 실행하는 스크립트로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웹페이지와는 별개로 작동하며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 또는 사용자 상호작용이 필요하지 않은 기능에 대해 문호를 개방합니다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푸시 알림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및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백그라운드 동기화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기능은 이미 제공되고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워커를 가지고 앱 셸과 앱 데이터를 캐싱할 수 있으므로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없는 경우에도 사용이 가능합니다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(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말하면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데이터가 아닌 캐싱된 데이터를 사용하여  사용이 가능한 것처럼 느끼게 해줍니다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b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온라인과 오프라인으로 작동하고 간헐적인 연결이나 느린 연결에서 작동할 수 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웹에서 앱과같은 동작을 재연하기위한 장치기능 액세스</a:t>
            </a:r>
            <a:b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서비스 워커를 지원하는 브라우저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에서만 동작합니다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글을 쓰는 현시점에서는 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opera, chrome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지원하고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safari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edge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준비중 이라고 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0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애플리케이션에는 루트 디렉터리에 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AndroidManifest.xml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이 이름이어야 함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있어야 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매니페스트 파일에서는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시스템이 앱의 코드를 실행하기 전에 확보해야 하는 앱에 대한 필수 정보를 시스템에 제공합니다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앱 매니페스트는 원하는 영역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홈 화면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표시되는 앱의 모양을 제어할 수 있는 기능을 개발자에게 제공하고 실행 가능한 것과 실행 방식을 지시하는 단순한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manifest.json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브라우저에서 일관적인 사용자 경험을 제공</a:t>
            </a:r>
            <a:b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0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0" dirty="0"/>
              <a:t>PWA</a:t>
            </a:r>
            <a:r>
              <a:rPr lang="ko-KR" altLang="en-US" i="0" dirty="0"/>
              <a:t>의 </a:t>
            </a:r>
            <a:r>
              <a:rPr lang="ko-KR" altLang="en-US" i="0" dirty="0" err="1"/>
              <a:t>표준기술은</a:t>
            </a:r>
            <a:r>
              <a:rPr lang="ko-KR" altLang="en-US" i="0" dirty="0"/>
              <a:t> 최신버전의 다양한 브라우저에 적용 가능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발표된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level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binary format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네이티브에 가까운 성능으로 동작하며 컴팩트한 바이너리 포맷을 제공하는 저수준 어셈블리 언어로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C/C++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언어의 컴파일 타겟으로써 그런 언어로 작성된 프로그램을 웹에서 사용할 수 있게 해줍니다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JavaScript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대체하려는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목적이아닌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실행되며 서로를 보완할 수 있도록 설계되었습니다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이전까지는 웹에서 돌려볼 수 없었던 클라이언트 앱들을 웹에서 돌릴 수 있도록 만들어주는거라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보면 되겠습니다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3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웹과 앱의 장점을 모두 취하고자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본질은 ‘웹’이다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‘앱 같은 웹’을 지향한다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스마트폰 초창기에도 ‘웹앱’이라는 개념은 있었지만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 이름에서 알 수 있듯 더 진보한 개념이다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정말 ‘네이티브 앱’에 가까운 경험을 제공하는 웹을 목표로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PWA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‘서비스 작업자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(service worker)’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불리는 새로운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활용해 웹앱의 중요한 부분을 캐싱하고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다음에 열 때 즉시 로딩하는 방식을 취한다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덕분에 네트워크 환경이 좋지 않아도 빠르게 구동되며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푸시 알림을 보내기도 한다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08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3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" altLang="en-US" dirty="0"/>
          </a:p>
          <a:p>
            <a:pPr lvl="1"/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Emscripten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C/C++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소스코드를 가져와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모듈로 컴파일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glue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코드라 불리는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이 모듈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가져와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문서에 코드의 실행결과를 출력합니다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0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emscripen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LLVM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컴파일러를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만들어졌습니다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컴파일 과정을 간단히 살펴보면 보통 컴파일러는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구성되는데 여기서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소스코드를 가져와서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거쳐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컴파일 하는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가져온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level virtual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컴파일러 모듈을 거쳐 최종적으로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모듈을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9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방법으로는  </a:t>
            </a:r>
            <a:r>
              <a:rPr lang="en-US" altLang="ko-KR" dirty="0" err="1"/>
              <a:t>webassembly</a:t>
            </a:r>
            <a:r>
              <a:rPr lang="ko-KR" altLang="en-US" dirty="0" err="1"/>
              <a:t>를</a:t>
            </a:r>
            <a:r>
              <a:rPr lang="ko-KR" altLang="en-US" dirty="0"/>
              <a:t> 직접 작성하는 방법이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하드웨어의 어셈블리 언어처럼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웹어셈블리의 바이너리 포맷에도 그와 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대응하는 문자형 표현이 존재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웹어셈블리 텍스트를 바이너리로 바꿔주는 도구들을 활용해서 직접 작성한 텍스트 포맷을 바이너리 포맷으로 변환 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대표적으로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이라는 툴이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binaryen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툴체인을 이용하여 변환 가능 대표적인 툴로는 와빗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 toolkit)</a:t>
            </a:r>
            <a:r>
              <a:rPr lang="ko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있다</a:t>
            </a:r>
            <a:r>
              <a:rPr lang="en-US" altLang="k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6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5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66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 </a:t>
            </a:r>
            <a:r>
              <a:rPr lang="en-US" dirty="0" err="1"/>
              <a:t>wasm</a:t>
            </a:r>
            <a:r>
              <a:rPr lang="en-US" dirty="0"/>
              <a:t>=1 </a:t>
            </a:r>
            <a:r>
              <a:rPr lang="ko-KR" altLang="en-US" dirty="0"/>
              <a:t>옵션은 </a:t>
            </a:r>
            <a:r>
              <a:rPr lang="en-US" altLang="ko-KR" dirty="0"/>
              <a:t>.</a:t>
            </a:r>
            <a:r>
              <a:rPr lang="en-US" altLang="ko-KR" dirty="0" err="1"/>
              <a:t>wasm</a:t>
            </a:r>
            <a:r>
              <a:rPr lang="ko-KR" altLang="en-US" dirty="0"/>
              <a:t> 출력을 지정</a:t>
            </a:r>
            <a:endParaRPr lang="en-US" altLang="ko-KR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 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hello.html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Emscripten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모듈과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"glue"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코드뿐 아니라 코드를 사용하여 코드를 실행하여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페이지를 생성하여 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컴파일하고 인스턴스화하여 웹 환경에서 사용할 수 있도록 지정합니다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4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en-US" altLang="k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Emscripten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생성 한 코드는 항상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main()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호출하고 다른 함수는 데드 코드로 제거됩니다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이름 앞에 </a:t>
            </a:r>
            <a:r>
              <a:rPr lang="en-US" altLang="ko" dirty="0"/>
              <a:t>EMSCRIPTEN_KEEPALIVE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쓰면 데드코드로 제거되지 않습니다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" dirty="0"/>
              <a:t>EMSCRIPTEN_KEEPALIVE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사용하려면 </a:t>
            </a:r>
            <a:r>
              <a:rPr lang="en-US" altLang="ko" dirty="0" err="1"/>
              <a:t>emscripten.h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라이브러리를 가져와야합니다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#ifdef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블록을 포함하여 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 이 코드를 포함 시켜도 이 예제는 계속 작동합니다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넣으면 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name mangling 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규칙으로 인해 문제가 생길 수 있지만 </a:t>
            </a:r>
            <a:r>
              <a:rPr lang="en-US" altLang="ko" dirty="0"/>
              <a:t>extern "C"</a:t>
            </a:r>
            <a:r>
              <a:rPr lang="ko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이 문제를 해결하면 됩니다</a:t>
            </a:r>
            <a:r>
              <a:rPr lang="en-US" altLang="k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609C-35BB-A744-991F-09E1362527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share/test/test/hell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share/test/test2/hello2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hare/test/test3/hello2.html" TargetMode="External"/><Relationship Id="rId2" Type="http://schemas.openxmlformats.org/officeDocument/2006/relationships/hyperlink" Target="https://s3.amazonaws.com/mozilla-games/ZenGarden/EpicZenGarde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4BCD-E940-A149-8C9A-4BD7F295E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Wasm</a:t>
            </a:r>
            <a:r>
              <a:rPr lang="en-US" dirty="0"/>
              <a:t> &amp; </a:t>
            </a:r>
            <a:r>
              <a:rPr lang="en-US" dirty="0" err="1"/>
              <a:t>pwa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5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0CB8-CBE7-F546-8EEF-86D85A3A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15CC1-8D4D-8742-84B0-E095A646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01" y="1887892"/>
            <a:ext cx="9359998" cy="42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9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0CB8-CBE7-F546-8EEF-86D85A3A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38E6-0885-7B47-BD5E-8F6F1C682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RUST</a:t>
            </a:r>
          </a:p>
          <a:p>
            <a:pPr lvl="1">
              <a:lnSpc>
                <a:spcPct val="300000"/>
              </a:lnSpc>
            </a:pPr>
            <a:r>
              <a:rPr lang="ko-KR" altLang="en-US" i="0" dirty="0"/>
              <a:t>모질라 재단에서 연구 목적으로 제작중인 프로그래밍 언어</a:t>
            </a:r>
            <a:endParaRPr lang="en-US" altLang="ko-KR" i="0" dirty="0"/>
          </a:p>
          <a:p>
            <a:pPr lvl="1">
              <a:lnSpc>
                <a:spcPct val="300000"/>
              </a:lnSpc>
            </a:pPr>
            <a:r>
              <a:rPr lang="en-US" altLang="ko-KR" i="0" dirty="0" err="1"/>
              <a:t>Emscripten</a:t>
            </a:r>
            <a:r>
              <a:rPr lang="ko-KR" altLang="en-US" i="0" dirty="0"/>
              <a:t> </a:t>
            </a:r>
            <a:r>
              <a:rPr lang="ko-KR" altLang="en-US" i="0" dirty="0" err="1"/>
              <a:t>으로</a:t>
            </a:r>
            <a:r>
              <a:rPr lang="ko-KR" altLang="en-US" i="0" dirty="0"/>
              <a:t> 이식할 필요없이  </a:t>
            </a:r>
            <a:r>
              <a:rPr lang="en-US" altLang="ko-KR" i="0" dirty="0" err="1"/>
              <a:t>WebAssembly</a:t>
            </a:r>
            <a:r>
              <a:rPr lang="ko-KR" altLang="en-US" i="0" dirty="0" err="1"/>
              <a:t>를</a:t>
            </a:r>
            <a:r>
              <a:rPr lang="ko-KR" altLang="en-US" i="0" dirty="0"/>
              <a:t> 출력으로 직접 결과를 만드는 것을 지원</a:t>
            </a:r>
            <a:endParaRPr lang="en-US" altLang="ko-KR" i="0" dirty="0"/>
          </a:p>
          <a:p>
            <a:pPr lvl="1"/>
            <a:endParaRPr lang="en-US" altLang="ko-KR" i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EFED-CE70-CA48-B082-7347E5DF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“Hello, World!”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E10B8-995B-524A-8BB5-BC1F2B21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4419600" cy="214630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E3442D84-A7A0-A04C-9196-78255EECB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952" y="3824361"/>
            <a:ext cx="5257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EFED-CE70-CA48-B082-7347E5DF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“Hello,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C63C5-EF06-0540-B565-AD41B4A6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59097"/>
            <a:ext cx="63373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8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EFED-CE70-CA48-B082-7347E5DF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“Hello,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C63C5-EF06-0540-B565-AD41B4A6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59097"/>
            <a:ext cx="6337300" cy="41021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F25518F-078B-C04A-9783-E572366C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87" y="4116547"/>
            <a:ext cx="8749518" cy="20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F065-72E4-6E42-954F-CF4CA3E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“Hello,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41125-23D9-0047-857E-094BFA54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6896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2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F065-72E4-6E42-954F-CF4CA3E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“Hello, World!”</a:t>
            </a:r>
            <a:endParaRPr lang="en-US" dirty="0"/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F0274E3C-8761-3E4C-A523-7002C128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600" y="4740812"/>
            <a:ext cx="9423400" cy="11811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41125-23D9-0047-857E-094BFA54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171700"/>
            <a:ext cx="6896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6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64EC-47F9-8747-975E-2C8A9EC3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2357-664C-CA44-BC80-A9549DB88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993" y="2171699"/>
            <a:ext cx="6091311" cy="414676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구글 크롬 엔지니어 </a:t>
            </a:r>
            <a:r>
              <a:rPr lang="en-US" altLang="ko-KR" dirty="0"/>
              <a:t>Alex Russell</a:t>
            </a:r>
            <a:r>
              <a:rPr lang="ko-KR" altLang="en-US" dirty="0"/>
              <a:t>이 고안한 개념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dirty="0"/>
              <a:t>Web </a:t>
            </a:r>
            <a:r>
              <a:rPr lang="ko-KR" altLang="en-US" dirty="0"/>
              <a:t>과 </a:t>
            </a:r>
            <a:r>
              <a:rPr lang="en-US" altLang="ko-KR" dirty="0"/>
              <a:t>App</a:t>
            </a:r>
            <a:r>
              <a:rPr lang="ko-KR" altLang="en-US" dirty="0"/>
              <a:t>의 장점을 결합한 환경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앱 수준으로 점진적으로 발전해 나가는 웹을 지향</a:t>
            </a:r>
            <a:r>
              <a:rPr lang="en-US" altLang="ko-KR" dirty="0"/>
              <a:t>.</a:t>
            </a:r>
            <a:r>
              <a:rPr lang="ko-KR" altLang="en-US" dirty="0"/>
              <a:t> 궁극적으로 앱 수준과 같은 사용자 경험을 웹에서 제공하는 것이 목적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9274-BFF1-664C-BD4B-698E686F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3243045" cy="41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9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9DB1-9962-5C4B-9EA9-650D6AE4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751E-77E8-9843-8BAA-7B2EA4D14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Moblile</a:t>
            </a:r>
            <a:r>
              <a:rPr lang="en-US" b="1" dirty="0"/>
              <a:t> Web</a:t>
            </a:r>
          </a:p>
          <a:p>
            <a:pPr lvl="1"/>
            <a:r>
              <a:rPr lang="ko-KR" altLang="en-US" i="0" dirty="0"/>
              <a:t>확장에 유리 </a:t>
            </a:r>
            <a:r>
              <a:rPr lang="en-US" altLang="ko-KR" i="0" dirty="0"/>
              <a:t>:</a:t>
            </a:r>
            <a:r>
              <a:rPr lang="ko-KR" altLang="en-US" i="0" dirty="0"/>
              <a:t> 주소만 있으면 누구나 접근해서 사용가능</a:t>
            </a:r>
            <a:endParaRPr lang="en-US" altLang="ko-KR" i="0" dirty="0"/>
          </a:p>
          <a:p>
            <a:pPr lvl="1"/>
            <a:r>
              <a:rPr lang="ko-KR" altLang="en-US" i="0" dirty="0"/>
              <a:t>많은 저장공간 불필요</a:t>
            </a:r>
            <a:endParaRPr lang="en-US" altLang="ko-KR" i="0" dirty="0"/>
          </a:p>
          <a:p>
            <a:pPr lvl="1"/>
            <a:r>
              <a:rPr lang="ko-KR" altLang="en-US" i="0" dirty="0"/>
              <a:t>다양한 플랫폼을 통해서 홍보 가능</a:t>
            </a:r>
            <a:endParaRPr lang="en-US" altLang="ko-KR" i="0" dirty="0"/>
          </a:p>
          <a:p>
            <a:pPr lvl="1"/>
            <a:r>
              <a:rPr lang="ko-KR" altLang="en-US" i="0" dirty="0"/>
              <a:t>사용자를 묶기 어렵다</a:t>
            </a:r>
            <a:endParaRPr lang="en-US" i="0" dirty="0"/>
          </a:p>
          <a:p>
            <a:pPr>
              <a:lnSpc>
                <a:spcPct val="150000"/>
              </a:lnSpc>
            </a:pPr>
            <a:r>
              <a:rPr lang="en-US" b="1" dirty="0"/>
              <a:t>Mobile App</a:t>
            </a:r>
          </a:p>
          <a:p>
            <a:pPr lvl="1"/>
            <a:r>
              <a:rPr lang="ko-KR" altLang="en-US" i="0" dirty="0" err="1"/>
              <a:t>푸시알림</a:t>
            </a:r>
            <a:r>
              <a:rPr lang="ko-KR" altLang="en-US" i="0" dirty="0"/>
              <a:t> 등을 통한 앱 </a:t>
            </a:r>
            <a:r>
              <a:rPr lang="ko-KR" altLang="en-US" i="0" dirty="0" err="1"/>
              <a:t>사용주문</a:t>
            </a:r>
            <a:r>
              <a:rPr lang="ko-KR" altLang="en-US" i="0" dirty="0"/>
              <a:t> 가능</a:t>
            </a:r>
            <a:endParaRPr lang="en-US" altLang="ko-KR" i="0" dirty="0"/>
          </a:p>
          <a:p>
            <a:pPr lvl="1"/>
            <a:r>
              <a:rPr lang="ko-KR" altLang="en-US" i="0" dirty="0"/>
              <a:t>스토어를 통해 앱 설치</a:t>
            </a:r>
            <a:r>
              <a:rPr lang="en-US" altLang="ko-KR" i="0" dirty="0"/>
              <a:t>;</a:t>
            </a:r>
            <a:r>
              <a:rPr lang="ko-KR" altLang="en-US" i="0" dirty="0"/>
              <a:t> 사용자의 앱 설치 필요성</a:t>
            </a:r>
            <a:endParaRPr lang="en-US" i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8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64EC-47F9-8747-975E-2C8A9EC3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9274-BFF1-664C-BD4B-698E686F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3243045" cy="4146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25756-1A4D-7C42-A378-8A620215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66" y="2171699"/>
            <a:ext cx="6747088" cy="41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4274-55E3-D640-8B9A-AF9673E1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1836-3691-CE44-BFB0-912EF1451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WEBASSEMBLY</a:t>
            </a:r>
          </a:p>
          <a:p>
            <a:pPr>
              <a:lnSpc>
                <a:spcPct val="170000"/>
              </a:lnSpc>
            </a:pPr>
            <a:r>
              <a:rPr lang="en-US" dirty="0"/>
              <a:t>HOW TO USING</a:t>
            </a:r>
          </a:p>
          <a:p>
            <a:pPr>
              <a:lnSpc>
                <a:spcPct val="170000"/>
              </a:lnSpc>
            </a:pPr>
            <a:r>
              <a:rPr lang="en-US" dirty="0"/>
              <a:t>“Hello, World!”</a:t>
            </a:r>
          </a:p>
          <a:p>
            <a:pPr>
              <a:lnSpc>
                <a:spcPct val="170000"/>
              </a:lnSpc>
            </a:pPr>
            <a:r>
              <a:rPr lang="en-US" dirty="0"/>
              <a:t>PROGRESSIVE WEB APP</a:t>
            </a:r>
          </a:p>
          <a:p>
            <a:pPr>
              <a:lnSpc>
                <a:spcPct val="170000"/>
              </a:lnSpc>
            </a:pPr>
            <a:r>
              <a:rPr lang="en-US" dirty="0"/>
              <a:t>REFERENCE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3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64EC-47F9-8747-975E-2C8A9EC3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2357-664C-CA44-BC80-A9549DB88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993" y="2171699"/>
            <a:ext cx="6091311" cy="41467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기기와 해상도에 상관없음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dirty="0"/>
              <a:t>Service Worker</a:t>
            </a:r>
            <a:r>
              <a:rPr lang="ko-KR" altLang="en-US" dirty="0"/>
              <a:t> 오프라인에서도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앱처럼 반응 </a:t>
            </a:r>
            <a:r>
              <a:rPr lang="en-US" altLang="ko-KR" dirty="0"/>
              <a:t>(</a:t>
            </a:r>
            <a:r>
              <a:rPr lang="ko-KR" altLang="en-US" dirty="0"/>
              <a:t>속도와 모델을 정의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최신 콘텐츠를 유지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dirty="0"/>
              <a:t>HTTPS</a:t>
            </a:r>
            <a:r>
              <a:rPr lang="ko-KR" altLang="en-US" dirty="0"/>
              <a:t>에서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dirty="0"/>
              <a:t>Manifests &amp; Service Worker</a:t>
            </a:r>
            <a:r>
              <a:rPr lang="ko-KR" altLang="en-US" dirty="0"/>
              <a:t> 검색엔진 검색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dirty="0"/>
              <a:t>URL </a:t>
            </a:r>
            <a:r>
              <a:rPr lang="ko-KR" altLang="en-US" dirty="0" err="1"/>
              <a:t>공유가능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9274-BFF1-664C-BD4B-698E686F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3243045" cy="41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6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AE80-4C18-884E-9890-E1148146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29FC-430A-D249-8F56-3F8E5BE0E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4" y="2286000"/>
            <a:ext cx="5176911" cy="3581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Application Shell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PWA</a:t>
            </a:r>
            <a:r>
              <a:rPr lang="ko-KR" altLang="en-US" i="0" dirty="0"/>
              <a:t> 사용자 인터페이스를 구동하는데 필요한 최소한의 </a:t>
            </a:r>
            <a:r>
              <a:rPr lang="en-US" altLang="ko-KR" i="0" dirty="0"/>
              <a:t>HTML, CSS </a:t>
            </a:r>
            <a:r>
              <a:rPr lang="ko-KR" altLang="en-US" i="0" dirty="0"/>
              <a:t>및 </a:t>
            </a:r>
            <a:r>
              <a:rPr lang="en-US" altLang="ko-KR" i="0" dirty="0"/>
              <a:t>JavaScript</a:t>
            </a:r>
          </a:p>
          <a:p>
            <a:pPr lvl="1">
              <a:lnSpc>
                <a:spcPct val="150000"/>
              </a:lnSpc>
            </a:pPr>
            <a:r>
              <a:rPr lang="en-US" i="0" dirty="0"/>
              <a:t>Service Worker</a:t>
            </a:r>
            <a:r>
              <a:rPr lang="ko-KR" altLang="en-US" i="0" dirty="0" err="1"/>
              <a:t>를</a:t>
            </a:r>
            <a:r>
              <a:rPr lang="ko-KR" altLang="en-US" i="0" dirty="0"/>
              <a:t> 사용하여 </a:t>
            </a:r>
            <a:r>
              <a:rPr lang="ko-KR" altLang="en-US" i="0" dirty="0" err="1"/>
              <a:t>캐싱</a:t>
            </a:r>
            <a:endParaRPr lang="en-US" altLang="ko-KR" i="0" dirty="0"/>
          </a:p>
          <a:p>
            <a:pPr lvl="1">
              <a:lnSpc>
                <a:spcPct val="150000"/>
              </a:lnSpc>
            </a:pPr>
            <a:r>
              <a:rPr lang="ko-KR" altLang="en-US" i="0" dirty="0"/>
              <a:t>모든 </a:t>
            </a:r>
            <a:r>
              <a:rPr lang="en-US" altLang="ko-KR" i="0" dirty="0"/>
              <a:t>UI</a:t>
            </a:r>
            <a:r>
              <a:rPr lang="ko-KR" altLang="en-US" i="0" dirty="0"/>
              <a:t> 및 인프라는 로컬로 </a:t>
            </a:r>
            <a:r>
              <a:rPr lang="ko-KR" altLang="en-US" i="0" dirty="0" err="1"/>
              <a:t>캐시되므로</a:t>
            </a:r>
            <a:r>
              <a:rPr lang="en-US" altLang="ko-KR" i="0" dirty="0"/>
              <a:t>,</a:t>
            </a:r>
            <a:r>
              <a:rPr lang="ko-KR" altLang="en-US" i="0" dirty="0"/>
              <a:t> 이후 로드에서 </a:t>
            </a:r>
            <a:r>
              <a:rPr lang="en-US" altLang="ko-KR" i="0" dirty="0"/>
              <a:t>PWA</a:t>
            </a:r>
            <a:r>
              <a:rPr lang="ko-KR" altLang="en-US" i="0" dirty="0"/>
              <a:t> 는 모든 것을 </a:t>
            </a:r>
            <a:r>
              <a:rPr lang="ko-KR" altLang="en-US" i="0" dirty="0" err="1"/>
              <a:t>로드하는</a:t>
            </a:r>
            <a:r>
              <a:rPr lang="ko-KR" altLang="en-US" i="0" dirty="0"/>
              <a:t> 대신 필요한 데이터만 검색하면 된다</a:t>
            </a:r>
            <a:r>
              <a:rPr lang="en-US" altLang="ko-KR" i="0" dirty="0"/>
              <a:t>.</a:t>
            </a: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16BF0-7BF8-2547-94E0-634A3E3C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5015561" cy="34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EDA7-762F-8648-BFF7-2B43E44F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9C725-4301-F444-9FA9-A499A2C4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417254"/>
            <a:ext cx="10234246" cy="19976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Service Worker</a:t>
            </a:r>
          </a:p>
          <a:p>
            <a:pPr lvl="1">
              <a:lnSpc>
                <a:spcPct val="150000"/>
              </a:lnSpc>
            </a:pPr>
            <a:r>
              <a:rPr lang="ko-KR" altLang="en-US" i="0" dirty="0"/>
              <a:t>네트워크를 통해 한번 </a:t>
            </a:r>
            <a:r>
              <a:rPr lang="ko-KR" altLang="en-US" i="0" dirty="0" err="1"/>
              <a:t>로드되고</a:t>
            </a:r>
            <a:r>
              <a:rPr lang="ko-KR" altLang="en-US" i="0" dirty="0"/>
              <a:t> 나면 로컬 기기에 저장</a:t>
            </a:r>
            <a:endParaRPr lang="en-US" i="0" dirty="0"/>
          </a:p>
          <a:p>
            <a:pPr lvl="1">
              <a:lnSpc>
                <a:spcPct val="150000"/>
              </a:lnSpc>
            </a:pPr>
            <a:r>
              <a:rPr lang="en-US" i="0" dirty="0"/>
              <a:t>App shell</a:t>
            </a:r>
            <a:r>
              <a:rPr lang="ko-KR" altLang="en-US" i="0" dirty="0"/>
              <a:t>과 </a:t>
            </a:r>
            <a:r>
              <a:rPr lang="en-US" altLang="ko-KR" i="0" dirty="0"/>
              <a:t>App data</a:t>
            </a:r>
            <a:r>
              <a:rPr lang="ko-KR" altLang="en-US" i="0" dirty="0"/>
              <a:t> </a:t>
            </a:r>
            <a:r>
              <a:rPr lang="ko-KR" altLang="en-US" i="0" dirty="0" err="1"/>
              <a:t>를</a:t>
            </a:r>
            <a:r>
              <a:rPr lang="ko-KR" altLang="en-US" i="0" dirty="0"/>
              <a:t> </a:t>
            </a:r>
            <a:r>
              <a:rPr lang="ko-KR" altLang="en-US" i="0" dirty="0" err="1"/>
              <a:t>캐싱할</a:t>
            </a:r>
            <a:r>
              <a:rPr lang="ko-KR" altLang="en-US" i="0" dirty="0"/>
              <a:t> 수 있으므로</a:t>
            </a:r>
            <a:r>
              <a:rPr lang="en-US" altLang="ko-KR" i="0" dirty="0"/>
              <a:t>,</a:t>
            </a:r>
            <a:r>
              <a:rPr lang="ko-KR" altLang="en-US" i="0" dirty="0"/>
              <a:t> 네트워크가 없는 경우에도 사용가능</a:t>
            </a:r>
            <a:endParaRPr lang="en-US" altLang="ko-KR" i="0" dirty="0"/>
          </a:p>
          <a:p>
            <a:pPr lvl="1">
              <a:lnSpc>
                <a:spcPct val="150000"/>
              </a:lnSpc>
            </a:pPr>
            <a:r>
              <a:rPr lang="ko-KR" altLang="en-US" i="0" dirty="0"/>
              <a:t>크롬</a:t>
            </a:r>
            <a:r>
              <a:rPr lang="en-US" altLang="ko-KR" i="0" dirty="0"/>
              <a:t>,</a:t>
            </a:r>
            <a:r>
              <a:rPr lang="ko-KR" altLang="en-US" i="0" dirty="0"/>
              <a:t> 파이어폭스</a:t>
            </a:r>
            <a:r>
              <a:rPr lang="en-US" altLang="ko-KR" i="0" dirty="0"/>
              <a:t>,</a:t>
            </a:r>
            <a:r>
              <a:rPr lang="ko-KR" altLang="en-US" i="0" dirty="0"/>
              <a:t> 오페라에서 사용할 수 있음</a:t>
            </a:r>
            <a:r>
              <a:rPr lang="en-US" altLang="ko-KR" i="0" dirty="0"/>
              <a:t>.</a:t>
            </a:r>
            <a:r>
              <a:rPr lang="ko-KR" altLang="en-US" i="0" dirty="0"/>
              <a:t> </a:t>
            </a:r>
            <a:r>
              <a:rPr lang="ko-KR" altLang="en-US" i="0" dirty="0" err="1"/>
              <a:t>엣지</a:t>
            </a:r>
            <a:r>
              <a:rPr lang="en-US" altLang="ko-KR" i="0" dirty="0"/>
              <a:t>,</a:t>
            </a:r>
            <a:r>
              <a:rPr lang="ko-KR" altLang="en-US" i="0" dirty="0"/>
              <a:t> 사파리는 곧 적용 예정</a:t>
            </a: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4E53-EEB8-8443-B5DD-E289B4F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57" y="1569427"/>
            <a:ext cx="5296486" cy="2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F361-1353-1B42-8921-CF903BB5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EFC8-ED35-A546-A3D6-6A7D98AC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071" y="2186353"/>
            <a:ext cx="4477519" cy="358140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Manifest</a:t>
            </a:r>
          </a:p>
          <a:p>
            <a:pPr lvl="1">
              <a:lnSpc>
                <a:spcPct val="120000"/>
              </a:lnSpc>
            </a:pPr>
            <a:r>
              <a:rPr lang="ko-KR" altLang="en-US" i="0" dirty="0"/>
              <a:t>사이트와 관련된 정보를 담고 있는 </a:t>
            </a:r>
            <a:r>
              <a:rPr lang="en-US" altLang="ko-KR" i="0" dirty="0"/>
              <a:t>JSON </a:t>
            </a:r>
            <a:r>
              <a:rPr lang="ko-KR" altLang="en-US" i="0" dirty="0"/>
              <a:t>파일</a:t>
            </a:r>
            <a:endParaRPr lang="en-US" altLang="ko-KR" i="0" dirty="0"/>
          </a:p>
          <a:p>
            <a:pPr lvl="1">
              <a:lnSpc>
                <a:spcPct val="120000"/>
              </a:lnSpc>
            </a:pPr>
            <a:r>
              <a:rPr lang="ko-KR" altLang="en-US" i="0" dirty="0"/>
              <a:t>디바이스 </a:t>
            </a:r>
            <a:r>
              <a:rPr lang="ko-KR" altLang="en-US" i="0" dirty="0" err="1"/>
              <a:t>홈스크린에</a:t>
            </a:r>
            <a:r>
              <a:rPr lang="ko-KR" altLang="en-US" i="0" dirty="0"/>
              <a:t> 추가될 앱 아이콘 설정</a:t>
            </a:r>
            <a:endParaRPr lang="en-US" altLang="ko-KR" i="0" dirty="0"/>
          </a:p>
          <a:p>
            <a:pPr lvl="1">
              <a:lnSpc>
                <a:spcPct val="120000"/>
              </a:lnSpc>
            </a:pPr>
            <a:r>
              <a:rPr lang="ko-KR" altLang="en-US" i="0" dirty="0" err="1"/>
              <a:t>풀스크린</a:t>
            </a:r>
            <a:r>
              <a:rPr lang="ko-KR" altLang="en-US" i="0" dirty="0"/>
              <a:t> 모드 설정</a:t>
            </a:r>
            <a:endParaRPr lang="en-US" altLang="ko-KR" i="0" dirty="0"/>
          </a:p>
          <a:p>
            <a:pPr lvl="1">
              <a:lnSpc>
                <a:spcPct val="120000"/>
              </a:lnSpc>
            </a:pPr>
            <a:r>
              <a:rPr lang="ko-KR" altLang="en-US" i="0" dirty="0"/>
              <a:t>백그라운드</a:t>
            </a:r>
            <a:r>
              <a:rPr lang="en-US" altLang="ko-KR" i="0" dirty="0"/>
              <a:t>/</a:t>
            </a:r>
            <a:r>
              <a:rPr lang="ko-KR" altLang="en-US" i="0" dirty="0"/>
              <a:t>테마 </a:t>
            </a:r>
            <a:r>
              <a:rPr lang="ko-KR" altLang="en-US" i="0" dirty="0" err="1"/>
              <a:t>색상설정</a:t>
            </a:r>
            <a:endParaRPr lang="en-US" altLang="ko-KR" i="0" dirty="0"/>
          </a:p>
          <a:p>
            <a:pPr lvl="1">
              <a:lnSpc>
                <a:spcPct val="120000"/>
              </a:lnSpc>
            </a:pPr>
            <a:r>
              <a:rPr lang="ko-KR" altLang="en-US" i="0" dirty="0"/>
              <a:t>디바이스 회전에 따른 가로</a:t>
            </a:r>
            <a:r>
              <a:rPr lang="en-US" altLang="ko-KR" i="0" dirty="0"/>
              <a:t>/</a:t>
            </a:r>
            <a:r>
              <a:rPr lang="ko-KR" altLang="en-US" i="0" dirty="0"/>
              <a:t>세로 모드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E2B52-ABD7-D443-BF39-BDBC63DD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5415110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041A-2144-F74A-ABA6-0B96C84C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CB20D3-01A4-1F4D-9ABF-D9FCC7B24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5825" y="3043897"/>
            <a:ext cx="1697300" cy="16973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40345-1247-F74D-89E9-18DD2104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38" y="3176008"/>
            <a:ext cx="1440000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86E95-C56C-6447-84AC-B00D7F62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88" y="3186322"/>
            <a:ext cx="1429686" cy="142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C753E-B24C-4243-A67D-1A3B523A3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176008"/>
            <a:ext cx="144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B3B31-4DC1-BD42-AAB8-B6C8DA899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487" y="318632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91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B133-9379-4143-B2D5-1EABCAC1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E249F1-6C41-3B4B-8F4C-F62D70A75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223" y="1614476"/>
            <a:ext cx="3799953" cy="4590548"/>
          </a:xfrm>
        </p:spPr>
      </p:pic>
    </p:spTree>
    <p:extLst>
      <p:ext uri="{BB962C8B-B14F-4D97-AF65-F5344CB8AC3E}">
        <p14:creationId xmlns:p14="http://schemas.microsoft.com/office/powerpoint/2010/main" val="35021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51F7-7208-5C46-8277-80BD7774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F1B27-5045-7049-B620-F106FC8F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16522"/>
            <a:ext cx="4940587" cy="371208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FECAFA-59A7-7B40-93F8-CBD45F158BFB}"/>
              </a:ext>
            </a:extLst>
          </p:cNvPr>
          <p:cNvGrpSpPr/>
          <p:nvPr/>
        </p:nvGrpSpPr>
        <p:grpSpPr>
          <a:xfrm>
            <a:off x="7061982" y="1816522"/>
            <a:ext cx="4722054" cy="3712081"/>
            <a:chOff x="6555545" y="1522135"/>
            <a:chExt cx="5636455" cy="4308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A26538-5C89-E642-BBD7-6D40C22E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198"/>
            <a:stretch/>
          </p:blipFill>
          <p:spPr>
            <a:xfrm>
              <a:off x="6555545" y="1522135"/>
              <a:ext cx="2912013" cy="43008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97EFE3-4BDB-3E4A-873B-A2D5A344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00"/>
            <a:stretch/>
          </p:blipFill>
          <p:spPr>
            <a:xfrm>
              <a:off x="9467558" y="1522135"/>
              <a:ext cx="2724442" cy="43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71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F6A3-5B68-4D40-9101-ACF60FB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7E913-70B7-1D49-90D5-650CE5A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621" y="1779561"/>
            <a:ext cx="8953157" cy="4398239"/>
          </a:xfrm>
        </p:spPr>
      </p:pic>
    </p:spTree>
    <p:extLst>
      <p:ext uri="{BB962C8B-B14F-4D97-AF65-F5344CB8AC3E}">
        <p14:creationId xmlns:p14="http://schemas.microsoft.com/office/powerpoint/2010/main" val="216431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1C10-F5F3-2C42-88D4-259F017C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DA7BF8-13D4-C746-8E0C-0E55DE6F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52F9-1850-9A49-9C53-D68FF57B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B0CA-AB0D-1C43-9BA7-2E339BFB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</a:t>
            </a:r>
            <a:r>
              <a:rPr lang="ko-KR" altLang="en-US" dirty="0"/>
              <a:t>년 발표된 </a:t>
            </a:r>
            <a:r>
              <a:rPr lang="en-US" altLang="ko-KR" dirty="0"/>
              <a:t>Low Level</a:t>
            </a:r>
            <a:r>
              <a:rPr lang="ko-KR" altLang="en-US" dirty="0"/>
              <a:t>의 </a:t>
            </a:r>
            <a:r>
              <a:rPr lang="en-US" altLang="ko-KR" dirty="0"/>
              <a:t>Web Binary Format</a:t>
            </a:r>
          </a:p>
          <a:p>
            <a:r>
              <a:rPr lang="en-US" dirty="0"/>
              <a:t>W3C </a:t>
            </a:r>
            <a:r>
              <a:rPr lang="ko-KR" altLang="en-US" dirty="0"/>
              <a:t>커뮤니티 그룹에서 구글</a:t>
            </a:r>
            <a:r>
              <a:rPr lang="en-US" altLang="ko-KR" dirty="0"/>
              <a:t>,</a:t>
            </a:r>
            <a:r>
              <a:rPr lang="ko-KR" altLang="en-US" dirty="0"/>
              <a:t> 마이크로소프트</a:t>
            </a:r>
            <a:r>
              <a:rPr lang="en-US" altLang="ko-KR" dirty="0"/>
              <a:t>,</a:t>
            </a:r>
            <a:r>
              <a:rPr lang="ko-KR" altLang="en-US" dirty="0"/>
              <a:t> 모질라</a:t>
            </a:r>
            <a:r>
              <a:rPr lang="en-US" altLang="ko-KR" dirty="0"/>
              <a:t>,</a:t>
            </a:r>
            <a:r>
              <a:rPr lang="ko-KR" altLang="en-US" dirty="0"/>
              <a:t> 애플 함께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저수준</a:t>
            </a:r>
            <a:r>
              <a:rPr lang="ko-KR" altLang="en-US" dirty="0"/>
              <a:t> 어셈블리 언어로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C/C++, RUST</a:t>
            </a:r>
            <a:r>
              <a:rPr lang="ko-KR" altLang="en-US" dirty="0"/>
              <a:t> 등과 같은 언어의 컴파일 타겟으로써 이러한 언어로 작성된 프로그램을 웹에서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JavaScript</a:t>
            </a:r>
            <a:r>
              <a:rPr lang="ko-KR" altLang="en-US" dirty="0"/>
              <a:t>와 함께 실행되며 서로 보완할 수 있도록 설계</a:t>
            </a:r>
            <a:endParaRPr lang="en-US" altLang="ko-KR" dirty="0"/>
          </a:p>
          <a:p>
            <a:r>
              <a:rPr lang="ko-KR" altLang="en-US" dirty="0"/>
              <a:t>결과물은 각 회사의 브라우저를 통해 확인 가능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sz="1400" dirty="0"/>
              <a:t>W3C(World Wide Web Consortium) : </a:t>
            </a:r>
            <a:r>
              <a:rPr lang="ko-KR" altLang="en-US" sz="1400" dirty="0" err="1"/>
              <a:t>월드와이드웹을</a:t>
            </a:r>
            <a:r>
              <a:rPr lang="ko-KR" altLang="en-US" sz="1400" dirty="0"/>
              <a:t> 위한 표준을 개발하고 장려하는 조직</a:t>
            </a:r>
            <a:r>
              <a:rPr lang="en-US" altLang="ko-KR" sz="14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8528A-38D5-9748-BB30-274FBFB3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422" y="390080"/>
            <a:ext cx="5294436" cy="6168325"/>
          </a:xfrm>
        </p:spPr>
      </p:pic>
    </p:spTree>
    <p:extLst>
      <p:ext uri="{BB962C8B-B14F-4D97-AF65-F5344CB8AC3E}">
        <p14:creationId xmlns:p14="http://schemas.microsoft.com/office/powerpoint/2010/main" val="2403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0CB8-CBE7-F546-8EEF-86D85A3A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38E6-0885-7B47-BD5E-8F6F1C682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err="1"/>
              <a:t>Emscripten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C / C++ </a:t>
            </a:r>
            <a:r>
              <a:rPr lang="ko-KR" altLang="en-US" dirty="0" err="1"/>
              <a:t>포팅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어셈블리 수준에서 바로 웹어셈블리를 작성하거나 생성하기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RUST </a:t>
            </a:r>
            <a:r>
              <a:rPr lang="ko-KR" altLang="en-US" dirty="0"/>
              <a:t>응용 프로그램을 작성하고 </a:t>
            </a:r>
            <a:r>
              <a:rPr lang="en-US" altLang="ko-KR" dirty="0" err="1"/>
              <a:t>WebAssembly</a:t>
            </a:r>
            <a:r>
              <a:rPr lang="ko-KR" altLang="en-US" dirty="0" err="1"/>
              <a:t>를</a:t>
            </a:r>
            <a:r>
              <a:rPr lang="ko-KR" altLang="en-US" dirty="0"/>
              <a:t> 출력으로 지정</a:t>
            </a:r>
            <a:endParaRPr lang="en-US" altLang="ko-KR" dirty="0"/>
          </a:p>
          <a:p>
            <a:pPr>
              <a:lnSpc>
                <a:spcPct val="2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EC34-DB4A-6B40-A27A-A3BFAD1A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42D70-7148-7D41-86F7-066A3A72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937647"/>
          </a:xfrm>
        </p:spPr>
        <p:txBody>
          <a:bodyPr/>
          <a:lstStyle/>
          <a:p>
            <a:r>
              <a:rPr lang="en-US" dirty="0"/>
              <a:t>C / C+</a:t>
            </a:r>
            <a:r>
              <a:rPr lang="en-US" altLang="ko-KR" dirty="0"/>
              <a:t>+</a:t>
            </a:r>
            <a:r>
              <a:rPr lang="ko-KR" altLang="en-US" dirty="0"/>
              <a:t> 로부터 </a:t>
            </a:r>
            <a:r>
              <a:rPr lang="ko-KR" altLang="en-US" dirty="0" err="1"/>
              <a:t>포팅하기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C89CF0-BAEE-534C-ACB1-BC4CFD695B6B}"/>
              </a:ext>
            </a:extLst>
          </p:cNvPr>
          <p:cNvGrpSpPr/>
          <p:nvPr/>
        </p:nvGrpSpPr>
        <p:grpSpPr>
          <a:xfrm>
            <a:off x="1371600" y="3837762"/>
            <a:ext cx="9891790" cy="1197249"/>
            <a:chOff x="1261175" y="3496799"/>
            <a:chExt cx="9891790" cy="119724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0D5B0DB-241A-FA42-93B9-BBF8BC1FB821}"/>
                </a:ext>
              </a:extLst>
            </p:cNvPr>
            <p:cNvSpPr/>
            <p:nvPr/>
          </p:nvSpPr>
          <p:spPr>
            <a:xfrm>
              <a:off x="1261175" y="3496801"/>
              <a:ext cx="1983783" cy="11972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C/C++ source code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E65958BC-2549-AB41-9AA0-2022F01A6C04}"/>
                </a:ext>
              </a:extLst>
            </p:cNvPr>
            <p:cNvSpPr/>
            <p:nvPr/>
          </p:nvSpPr>
          <p:spPr>
            <a:xfrm>
              <a:off x="3444499" y="3959815"/>
              <a:ext cx="2630837" cy="2712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E689CF1-C2B6-E841-8CAE-BD28FBF04298}"/>
                </a:ext>
              </a:extLst>
            </p:cNvPr>
            <p:cNvSpPr/>
            <p:nvPr/>
          </p:nvSpPr>
          <p:spPr>
            <a:xfrm>
              <a:off x="3899761" y="3921063"/>
              <a:ext cx="1720311" cy="3874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Emscripten</a:t>
              </a:r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B7F44FE-2526-E64C-8132-05467B181B70}"/>
                </a:ext>
              </a:extLst>
            </p:cNvPr>
            <p:cNvSpPr/>
            <p:nvPr/>
          </p:nvSpPr>
          <p:spPr>
            <a:xfrm>
              <a:off x="6379491" y="3496800"/>
              <a:ext cx="1090692" cy="11972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wasm</a:t>
              </a:r>
              <a:endParaRPr lang="en-US" dirty="0"/>
            </a:p>
            <a:p>
              <a:pPr algn="ctr"/>
              <a:r>
                <a:rPr lang="en-US" dirty="0"/>
                <a:t>module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0FF1A9C-57A7-E54D-BE2E-61A01FEF3E95}"/>
                </a:ext>
              </a:extLst>
            </p:cNvPr>
            <p:cNvSpPr/>
            <p:nvPr/>
          </p:nvSpPr>
          <p:spPr>
            <a:xfrm>
              <a:off x="8636430" y="3496799"/>
              <a:ext cx="2516535" cy="11972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 document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C62D9CB-01EF-7348-A6F2-0A9379581622}"/>
                </a:ext>
              </a:extLst>
            </p:cNvPr>
            <p:cNvSpPr/>
            <p:nvPr/>
          </p:nvSpPr>
          <p:spPr>
            <a:xfrm>
              <a:off x="8796255" y="4068292"/>
              <a:ext cx="2196884" cy="480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 ‘glue’ code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34EA7A-8D3D-AD4C-98F3-8D5F5AB82CF4}"/>
                </a:ext>
              </a:extLst>
            </p:cNvPr>
            <p:cNvSpPr txBox="1"/>
            <p:nvPr/>
          </p:nvSpPr>
          <p:spPr>
            <a:xfrm>
              <a:off x="7825519" y="3791625"/>
              <a:ext cx="455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2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EC34-DB4A-6B40-A27A-A3BFAD1A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19BD95-956B-FD4F-96BA-FB06FAD239E6}"/>
              </a:ext>
            </a:extLst>
          </p:cNvPr>
          <p:cNvGrpSpPr/>
          <p:nvPr/>
        </p:nvGrpSpPr>
        <p:grpSpPr>
          <a:xfrm>
            <a:off x="3495821" y="2171700"/>
            <a:ext cx="5352757" cy="3819914"/>
            <a:chOff x="3073791" y="2817788"/>
            <a:chExt cx="5352757" cy="38199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0D5B0DB-241A-FA42-93B9-BBF8BC1FB821}"/>
                </a:ext>
              </a:extLst>
            </p:cNvPr>
            <p:cNvSpPr/>
            <p:nvPr/>
          </p:nvSpPr>
          <p:spPr>
            <a:xfrm>
              <a:off x="3073791" y="2817788"/>
              <a:ext cx="1983783" cy="811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C/C++ source code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B7F44FE-2526-E64C-8132-05467B181B70}"/>
                </a:ext>
              </a:extLst>
            </p:cNvPr>
            <p:cNvSpPr/>
            <p:nvPr/>
          </p:nvSpPr>
          <p:spPr>
            <a:xfrm>
              <a:off x="6442765" y="5825984"/>
              <a:ext cx="1983783" cy="811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wasm</a:t>
              </a:r>
              <a:r>
                <a:rPr lang="en-US" dirty="0"/>
                <a:t> module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 </a:t>
              </a:r>
              <a:r>
                <a:rPr lang="en-US" altLang="ko-KR" dirty="0"/>
                <a:t>.</a:t>
              </a:r>
              <a:r>
                <a:rPr lang="en-US" altLang="ko-KR" dirty="0" err="1"/>
                <a:t>wasm</a:t>
              </a:r>
              <a:r>
                <a:rPr lang="en-US" altLang="ko-KR" dirty="0"/>
                <a:t> )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14D1DE-D6B0-1B46-ABF7-438329699892}"/>
                </a:ext>
              </a:extLst>
            </p:cNvPr>
            <p:cNvSpPr/>
            <p:nvPr/>
          </p:nvSpPr>
          <p:spPr>
            <a:xfrm>
              <a:off x="3073791" y="3786210"/>
              <a:ext cx="5352757" cy="1883070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3120D18-FF09-B348-A0C7-3FCB6BD9C879}"/>
                </a:ext>
              </a:extLst>
            </p:cNvPr>
            <p:cNvSpPr/>
            <p:nvPr/>
          </p:nvSpPr>
          <p:spPr>
            <a:xfrm>
              <a:off x="3423138" y="4024360"/>
              <a:ext cx="994117" cy="14067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Clang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236E1B0-888F-8546-A612-DD9F860EAC51}"/>
                </a:ext>
              </a:extLst>
            </p:cNvPr>
            <p:cNvSpPr/>
            <p:nvPr/>
          </p:nvSpPr>
          <p:spPr>
            <a:xfrm>
              <a:off x="4871930" y="4408177"/>
              <a:ext cx="1153552" cy="6391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LLVM IR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B3C2460-E834-2141-B31B-697D865E7EA0}"/>
                </a:ext>
              </a:extLst>
            </p:cNvPr>
            <p:cNvSpPr/>
            <p:nvPr/>
          </p:nvSpPr>
          <p:spPr>
            <a:xfrm>
              <a:off x="6480158" y="4024359"/>
              <a:ext cx="1613335" cy="14067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LLVM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68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0CB8-CBE7-F546-8EEF-86D85A3A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38E6-0885-7B47-BD5E-8F6F1C682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963637"/>
          </a:xfrm>
        </p:spPr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</a:t>
            </a:r>
            <a:r>
              <a:rPr lang="ko-KR" altLang="en-US" dirty="0"/>
              <a:t>직접 작성</a:t>
            </a:r>
            <a:endParaRPr lang="en-US" altLang="ko-K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D56FB6-55AA-C34B-BD8E-475AA79C56EE}"/>
              </a:ext>
            </a:extLst>
          </p:cNvPr>
          <p:cNvSpPr/>
          <p:nvPr/>
        </p:nvSpPr>
        <p:spPr>
          <a:xfrm>
            <a:off x="1737360" y="3760748"/>
            <a:ext cx="2443088" cy="148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WAST</a:t>
            </a:r>
          </a:p>
          <a:p>
            <a:pPr algn="ctr"/>
            <a:r>
              <a:rPr lang="en-US" dirty="0"/>
              <a:t>( Text format 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9979E05-DC73-F24C-82D7-1D13A2571205}"/>
              </a:ext>
            </a:extLst>
          </p:cNvPr>
          <p:cNvSpPr/>
          <p:nvPr/>
        </p:nvSpPr>
        <p:spPr>
          <a:xfrm>
            <a:off x="5099531" y="3583149"/>
            <a:ext cx="2166424" cy="588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2B6EB2F-F382-AB47-B64B-BC0822E499CE}"/>
              </a:ext>
            </a:extLst>
          </p:cNvPr>
          <p:cNvSpPr/>
          <p:nvPr/>
        </p:nvSpPr>
        <p:spPr>
          <a:xfrm rot="10800000">
            <a:off x="4870936" y="4739854"/>
            <a:ext cx="2166424" cy="588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530AAA-BC8D-3B45-8FFE-B3EAE9005133}"/>
              </a:ext>
            </a:extLst>
          </p:cNvPr>
          <p:cNvSpPr/>
          <p:nvPr/>
        </p:nvSpPr>
        <p:spPr>
          <a:xfrm>
            <a:off x="7952931" y="3760748"/>
            <a:ext cx="2443088" cy="148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WASM</a:t>
            </a:r>
          </a:p>
          <a:p>
            <a:pPr algn="ctr"/>
            <a:r>
              <a:rPr lang="en-US" dirty="0"/>
              <a:t>(Binary Encoding)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CB5F81-0108-8848-B312-117C9473E576}"/>
              </a:ext>
            </a:extLst>
          </p:cNvPr>
          <p:cNvSpPr/>
          <p:nvPr/>
        </p:nvSpPr>
        <p:spPr>
          <a:xfrm>
            <a:off x="5206532" y="4262026"/>
            <a:ext cx="1720311" cy="387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Binaryen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2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3B29-F86B-0146-9C04-FDAB2DB1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450ED-C4A7-C14C-BE6C-32117947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69" y="2171700"/>
            <a:ext cx="3975296" cy="3975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7602F9-9C8E-184E-B1C0-116F8BB3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609" y="5371096"/>
            <a:ext cx="9039665" cy="9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582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1409</TotalTime>
  <Words>1335</Words>
  <Application>Microsoft Macintosh PowerPoint</Application>
  <PresentationFormat>Widescreen</PresentationFormat>
  <Paragraphs>182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Franklin Gothic Book</vt:lpstr>
      <vt:lpstr>Wingdings</vt:lpstr>
      <vt:lpstr>Crop</vt:lpstr>
      <vt:lpstr>Wasm &amp; pwa</vt:lpstr>
      <vt:lpstr>CONTENTS</vt:lpstr>
      <vt:lpstr>WEBASSEMBLY</vt:lpstr>
      <vt:lpstr>PowerPoint Presentation</vt:lpstr>
      <vt:lpstr>HOW TO USING</vt:lpstr>
      <vt:lpstr>HOW TO USING</vt:lpstr>
      <vt:lpstr>HOW TO USING</vt:lpstr>
      <vt:lpstr>HOW TO USING</vt:lpstr>
      <vt:lpstr>TMI</vt:lpstr>
      <vt:lpstr>HOW TO USING</vt:lpstr>
      <vt:lpstr>HOW TO USING</vt:lpstr>
      <vt:lpstr>“Hello, World!”</vt:lpstr>
      <vt:lpstr>“Hello, World!”</vt:lpstr>
      <vt:lpstr>“Hello, World!”</vt:lpstr>
      <vt:lpstr>“Hello, World!”</vt:lpstr>
      <vt:lpstr>“Hello, World!”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PROGRESSIVE WEB APP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</dc:title>
  <dc:creator>DUBS VADER</dc:creator>
  <cp:lastModifiedBy>DUBS VADER</cp:lastModifiedBy>
  <cp:revision>35</cp:revision>
  <cp:lastPrinted>2019-01-04T07:09:06Z</cp:lastPrinted>
  <dcterms:created xsi:type="dcterms:W3CDTF">2019-01-03T08:40:16Z</dcterms:created>
  <dcterms:modified xsi:type="dcterms:W3CDTF">2019-01-04T08:09:20Z</dcterms:modified>
</cp:coreProperties>
</file>